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3431059978" r:id="rId1"/>
  </p:sldMasterIdLst>
  <p:notesMasterIdLst>
    <p:notesMasterId r:id="rId10"/>
  </p:notesMasterIdLst>
  <p:sldIdLst>
    <p:sldId id="11088235" r:id="rId2"/>
    <p:sldId id="11088222" r:id="rId3"/>
    <p:sldId id="11088216" r:id="rId4"/>
    <p:sldId id="11088217" r:id="rId5"/>
    <p:sldId id="11088218" r:id="rId6"/>
    <p:sldId id="11088219" r:id="rId7"/>
    <p:sldId id="11088220" r:id="rId8"/>
    <p:sldId id="11088221" r:id="rId9"/>
  </p:sldIdLst>
  <p:sldSz cx="24384000" cy="13716000"/>
  <p:notesSz cx="6797675" cy="987425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242BD"/>
    <a:srgbClr val="FBF75F"/>
    <a:srgbClr val="D9D9D9"/>
    <a:srgbClr val="C6D9F1"/>
    <a:srgbClr val="5E7FD2"/>
    <a:srgbClr val="456BCB"/>
    <a:srgbClr val="FDFBB0"/>
    <a:srgbClr val="FCF980"/>
    <a:srgbClr val="A2C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02" autoAdjust="0"/>
    <p:restoredTop sz="90557" autoAdjust="0"/>
  </p:normalViewPr>
  <p:slideViewPr>
    <p:cSldViewPr snapToGrid="0" snapToObjects="1">
      <p:cViewPr varScale="1">
        <p:scale>
          <a:sx n="34" d="100"/>
          <a:sy n="34" d="100"/>
        </p:scale>
        <p:origin x="304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836" y="0"/>
            <a:ext cx="2945659" cy="4959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A2821-9969-4138-B96C-F4C100C6831A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5"/>
            <a:ext cx="5438140" cy="38879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836" y="9378254"/>
            <a:ext cx="2945659" cy="4959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4E10D-55D1-41A2-BE77-473E47D70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9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19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16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83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55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66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74E10D-55D1-41A2-BE77-473E47D703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33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98563420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280815" y="639336"/>
            <a:ext cx="11696500" cy="10513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54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申请博士学位人员一览表（月）</a:t>
            </a:r>
            <a:endParaRPr kumimoji="1"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">
            <a:extLst>
              <a:ext uri="{FF2B5EF4-FFF2-40B4-BE49-F238E27FC236}">
                <a16:creationId xmlns:a16="http://schemas.microsoft.com/office/drawing/2014/main" id="{61BB04D7-06A4-4B3B-95C4-35CAE557641A}"/>
              </a:ext>
            </a:extLst>
          </p:cNvPr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3D43A8B-2EBC-4734-B1BE-0E846FEBB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032226"/>
              </p:ext>
            </p:extLst>
          </p:nvPr>
        </p:nvGraphicFramePr>
        <p:xfrm>
          <a:off x="207345" y="2702098"/>
          <a:ext cx="23969309" cy="4950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0170">
                  <a:extLst>
                    <a:ext uri="{9D8B030D-6E8A-4147-A177-3AD203B41FA5}">
                      <a16:colId xmlns:a16="http://schemas.microsoft.com/office/drawing/2014/main" val="3558519955"/>
                    </a:ext>
                  </a:extLst>
                </a:gridCol>
                <a:gridCol w="1150325">
                  <a:extLst>
                    <a:ext uri="{9D8B030D-6E8A-4147-A177-3AD203B41FA5}">
                      <a16:colId xmlns:a16="http://schemas.microsoft.com/office/drawing/2014/main" val="1718016835"/>
                    </a:ext>
                  </a:extLst>
                </a:gridCol>
                <a:gridCol w="1650468">
                  <a:extLst>
                    <a:ext uri="{9D8B030D-6E8A-4147-A177-3AD203B41FA5}">
                      <a16:colId xmlns:a16="http://schemas.microsoft.com/office/drawing/2014/main" val="1522535256"/>
                    </a:ext>
                  </a:extLst>
                </a:gridCol>
                <a:gridCol w="850242">
                  <a:extLst>
                    <a:ext uri="{9D8B030D-6E8A-4147-A177-3AD203B41FA5}">
                      <a16:colId xmlns:a16="http://schemas.microsoft.com/office/drawing/2014/main" val="3695174727"/>
                    </a:ext>
                  </a:extLst>
                </a:gridCol>
                <a:gridCol w="1156967">
                  <a:extLst>
                    <a:ext uri="{9D8B030D-6E8A-4147-A177-3AD203B41FA5}">
                      <a16:colId xmlns:a16="http://schemas.microsoft.com/office/drawing/2014/main" val="524928078"/>
                    </a:ext>
                  </a:extLst>
                </a:gridCol>
                <a:gridCol w="3944482">
                  <a:extLst>
                    <a:ext uri="{9D8B030D-6E8A-4147-A177-3AD203B41FA5}">
                      <a16:colId xmlns:a16="http://schemas.microsoft.com/office/drawing/2014/main" val="1063475752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282664274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237321078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45091473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948644644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100124140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1928814569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773176779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568075318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257761532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857854634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443517181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4106124325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4059012009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2884551640"/>
                    </a:ext>
                  </a:extLst>
                </a:gridCol>
                <a:gridCol w="787724">
                  <a:extLst>
                    <a:ext uri="{9D8B030D-6E8A-4147-A177-3AD203B41FA5}">
                      <a16:colId xmlns:a16="http://schemas.microsoft.com/office/drawing/2014/main" val="3700034645"/>
                    </a:ext>
                  </a:extLst>
                </a:gridCol>
                <a:gridCol w="675192">
                  <a:extLst>
                    <a:ext uri="{9D8B030D-6E8A-4147-A177-3AD203B41FA5}">
                      <a16:colId xmlns:a16="http://schemas.microsoft.com/office/drawing/2014/main" val="2587592559"/>
                    </a:ext>
                  </a:extLst>
                </a:gridCol>
                <a:gridCol w="775220">
                  <a:extLst>
                    <a:ext uri="{9D8B030D-6E8A-4147-A177-3AD203B41FA5}">
                      <a16:colId xmlns:a16="http://schemas.microsoft.com/office/drawing/2014/main" val="3594283933"/>
                    </a:ext>
                  </a:extLst>
                </a:gridCol>
                <a:gridCol w="1350383">
                  <a:extLst>
                    <a:ext uri="{9D8B030D-6E8A-4147-A177-3AD203B41FA5}">
                      <a16:colId xmlns:a16="http://schemas.microsoft.com/office/drawing/2014/main" val="2130395807"/>
                    </a:ext>
                  </a:extLst>
                </a:gridCol>
              </a:tblGrid>
              <a:tr h="862015">
                <a:tc rowSpan="3">
                  <a:txBody>
                    <a:bodyPr/>
                    <a:lstStyle/>
                    <a:p>
                      <a:pPr algn="l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专业名称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学号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导师姓名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论文题目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盲审意见分项评价（优秀、良好、一般或较差）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总体评价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学术论文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查重（去除自引的百分比）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备注</a:t>
                      </a:r>
                      <a:b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</a:b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（免盲审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国际答辩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结转毕）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067567285"/>
                  </a:ext>
                </a:extLst>
              </a:tr>
              <a:tr h="10858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选题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创新性及论文价值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基础知识及科研能力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</a:t>
                      </a:r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论文规范性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合格或不合格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SCI</a:t>
                      </a:r>
                      <a:endParaRPr 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521894"/>
                  </a:ext>
                </a:extLst>
              </a:tr>
              <a:tr h="10096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盲审</a:t>
                      </a:r>
                      <a:r>
                        <a:rPr lang="en-US" altLang="zh-CN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明审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 gridSpan="3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932343"/>
                  </a:ext>
                </a:extLst>
              </a:tr>
              <a:tr h="9966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zh-CN" sz="2400" b="0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海洋</a:t>
                      </a:r>
                      <a:endParaRPr lang="en-US" altLang="zh-CN" sz="2400" b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科学</a:t>
                      </a:r>
                      <a:endParaRPr lang="zh-CN" altLang="en-US" sz="2400" b="0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solidFill>
                          <a:srgbClr val="0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38702852"/>
                  </a:ext>
                </a:extLst>
              </a:tr>
              <a:tr h="996627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2400" b="0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zh-CN" sz="2400" b="0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海洋</a:t>
                      </a:r>
                      <a:endParaRPr lang="en-US" altLang="zh-CN" sz="2400" b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 fontAlgn="ctr"/>
                      <a:r>
                        <a:rPr lang="zh-CN" altLang="en-US" sz="2400" b="0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科学</a:t>
                      </a:r>
                      <a:endParaRPr lang="zh-CN" altLang="en-US" sz="2400" b="0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1" u="none" strike="noStrike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　</a:t>
                      </a:r>
                      <a:endParaRPr lang="zh-CN" altLang="en-US" sz="2400" b="1" i="0" u="none" strike="noStrike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51769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822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23533" y="12064758"/>
            <a:ext cx="5495394" cy="13941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149626" y="458802"/>
            <a:ext cx="24234376" cy="1265732"/>
            <a:chOff x="-762675" y="741435"/>
            <a:chExt cx="24705421" cy="1265732"/>
          </a:xfrm>
        </p:grpSpPr>
        <p:grpSp>
          <p:nvGrpSpPr>
            <p:cNvPr id="18" name="组合 17"/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/>
          <p:cNvSpPr txBox="1"/>
          <p:nvPr/>
        </p:nvSpPr>
        <p:spPr>
          <a:xfrm>
            <a:off x="421777" y="667300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审核学位申请（博士）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2" name="表格 2">
            <a:extLst>
              <a:ext uri="{FF2B5EF4-FFF2-40B4-BE49-F238E27FC236}">
                <a16:creationId xmlns:a16="http://schemas.microsoft.com/office/drawing/2014/main" id="{F131C6F4-FCEB-41E0-861A-3388580C8C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83178"/>
              </p:ext>
            </p:extLst>
          </p:nvPr>
        </p:nvGraphicFramePr>
        <p:xfrm>
          <a:off x="1182628" y="2061452"/>
          <a:ext cx="21601172" cy="95284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647422">
                  <a:extLst>
                    <a:ext uri="{9D8B030D-6E8A-4147-A177-3AD203B41FA5}">
                      <a16:colId xmlns:a16="http://schemas.microsoft.com/office/drawing/2014/main" val="1257599919"/>
                    </a:ext>
                  </a:extLst>
                </a:gridCol>
                <a:gridCol w="10953750">
                  <a:extLst>
                    <a:ext uri="{9D8B030D-6E8A-4147-A177-3AD203B41FA5}">
                      <a16:colId xmlns:a16="http://schemas.microsoft.com/office/drawing/2014/main" val="3398088905"/>
                    </a:ext>
                  </a:extLst>
                </a:gridCol>
              </a:tblGrid>
              <a:tr h="11376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学院要求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***（</a:t>
                      </a:r>
                      <a:r>
                        <a:rPr lang="en-US" altLang="zh-CN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级博士）</a:t>
                      </a: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845606"/>
                  </a:ext>
                </a:extLst>
              </a:tr>
              <a:tr h="9723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完成学业规定课程修读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2867142"/>
                  </a:ext>
                </a:extLst>
              </a:tr>
              <a:tr h="134007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学术交流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级及以后要求高水平国际学术会议上作学术交流至少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次）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2019.11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 旧金山，参加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AGU fall meeting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，墙报展示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2020.2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 美国圣地亚哥 参加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AGU ocean science meeting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，口头报告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1089620"/>
                  </a:ext>
                </a:extLst>
              </a:tr>
              <a:tr h="8049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完成博士资格考试、论文开题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月、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477805"/>
                  </a:ext>
                </a:extLst>
              </a:tr>
              <a:tr h="887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年度考核达标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598466"/>
                  </a:ext>
                </a:extLst>
              </a:tr>
              <a:tr h="141783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达到学术论文发表要求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篇或多篇累计影响因子≥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或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级及之后新标准：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类期刊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/2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类期刊）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√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12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篇（一作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SCI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三篇，影响因子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10.7/1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A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类，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</a:t>
                      </a:r>
                      <a:r>
                        <a:rPr lang="zh-CN" altLang="en-US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</a:t>
                      </a:r>
                      <a:r>
                        <a:rPr lang="en-US" altLang="zh-CN" sz="2800" b="1" kern="12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B</a:t>
                      </a:r>
                      <a:r>
                        <a:rPr lang="zh-CN" altLang="en-US" sz="2800" b="1" kern="12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类）</a:t>
                      </a:r>
                      <a:endParaRPr lang="zh-CN" altLang="en-US" sz="28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74771"/>
                  </a:ext>
                </a:extLst>
              </a:tr>
              <a:tr h="11748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完成学位论文评审、论文答辩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2023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077225"/>
                  </a:ext>
                </a:extLst>
              </a:tr>
              <a:tr h="113763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结论：已达到学院授予博士学位的要求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783356"/>
                  </a:ext>
                </a:extLst>
              </a:tr>
            </a:tbl>
          </a:graphicData>
        </a:graphic>
      </p:graphicFrame>
      <p:sp>
        <p:nvSpPr>
          <p:cNvPr id="10" name="文本">
            <a:extLst>
              <a:ext uri="{FF2B5EF4-FFF2-40B4-BE49-F238E27FC236}">
                <a16:creationId xmlns:a16="http://schemas.microsoft.com/office/drawing/2014/main" id="{206A82AE-16C7-446B-A221-A3C90E435DAA}"/>
              </a:ext>
            </a:extLst>
          </p:cNvPr>
          <p:cNvSpPr txBox="1"/>
          <p:nvPr/>
        </p:nvSpPr>
        <p:spPr>
          <a:xfrm>
            <a:off x="12305660" y="696587"/>
            <a:ext cx="10777640" cy="93123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0"/>
              </a:lnSpc>
            </a:pP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博士学位申请：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人（</a:t>
            </a:r>
            <a:r>
              <a:rPr kumimoji="1" lang="en-US" altLang="zh-CN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4800" b="1" spc="518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级）</a:t>
            </a:r>
            <a:endParaRPr kumimoji="1" lang="en-US" altLang="zh-CN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760"/>
              </a:lnSpc>
            </a:pP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093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级博士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7A0D6AC-E707-4B6D-AE23-87D9EB59E1DC}"/>
              </a:ext>
            </a:extLst>
          </p:cNvPr>
          <p:cNvSpPr txBox="1"/>
          <p:nvPr/>
        </p:nvSpPr>
        <p:spPr>
          <a:xfrm>
            <a:off x="756278" y="1724534"/>
            <a:ext cx="23478096" cy="11745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  <a:endParaRPr kumimoji="1" lang="en-US" altLang="zh-CN" sz="54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申请人   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				</a:t>
            </a: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指导教师：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			</a:t>
            </a:r>
          </a:p>
          <a:p>
            <a:pPr>
              <a:lnSpc>
                <a:spcPct val="150000"/>
              </a:lnSpc>
            </a:pP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申请学科：海洋科学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学习经历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学士学位：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大学 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- 2015-06-30 -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大气科学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硕士学位：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XXX- 2019-06-30 – 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物理海洋学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博士学位论文：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月开题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-2022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月预答辩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-2022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kumimoji="1"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1"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月答辩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ACF9D67-F848-4025-839C-BEEEF3F1AAA1}"/>
              </a:ext>
            </a:extLst>
          </p:cNvPr>
          <p:cNvSpPr txBox="1"/>
          <p:nvPr/>
        </p:nvSpPr>
        <p:spPr>
          <a:xfrm>
            <a:off x="6980057" y="1724534"/>
            <a:ext cx="17254317" cy="8141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学位论文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《XXX》</a:t>
            </a:r>
          </a:p>
          <a:p>
            <a:pPr>
              <a:lnSpc>
                <a:spcPct val="150000"/>
              </a:lnSpc>
            </a:pPr>
            <a:r>
              <a:rPr kumimoji="1" lang="zh-CN" altLang="en-US" sz="44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在校期间发表的代表性学术论文</a:t>
            </a:r>
            <a:r>
              <a:rPr kumimoji="1" lang="en-US" altLang="zh-CN" sz="44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Tropical oceanic intraseasonal variabilities associated with central Indian Ocean mode, Climate Dynamics, 2021-09-22, 4.375, 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kumimoji="1" lang="en-US" altLang="zh-CN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kumimoji="1" lang="en-US" altLang="zh-CN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endParaRPr kumimoji="1"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Atmospheric Hinder for Intraseasonal Sea-Air Interaction over the Bay of Bengal during Indian Summer Monsoon in CMIP6, Acta </a:t>
            </a:r>
            <a:r>
              <a:rPr kumimoji="1"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Oceanologica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Sinica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2022-04-10, 1.431, 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录用</a:t>
            </a:r>
            <a:r>
              <a:rPr kumimoji="1" lang="en-US" altLang="zh-CN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kumimoji="1" lang="en-US" altLang="zh-CN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endParaRPr kumimoji="1"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Intraseasonal Air-Sea Interaction over the Southeastern Indian Ocean and its Impact on Indian summer monsoon, Frontiers In Marine Science, 2022-05-30, 4.912, 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录用</a:t>
            </a:r>
            <a:r>
              <a:rPr kumimoji="1" lang="en-US" altLang="zh-CN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kumimoji="1" lang="en-US" altLang="zh-CN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kumimoji="1" lang="zh-CN" altLang="en-US" sz="2800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endParaRPr kumimoji="1"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Modulation of the intraseasonal chlorophyll‐a concentration in the tropical Indian Ocean by the Central Indian Ocean Mode, Geophysical Research Letters, 2022-03-31, 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发表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kumimoji="1"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endParaRPr kumimoji="1"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2528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级博士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FE3E09A-A0E1-214F-B7C6-A51DDD67DB69}"/>
              </a:ext>
            </a:extLst>
          </p:cNvPr>
          <p:cNvSpPr/>
          <p:nvPr/>
        </p:nvSpPr>
        <p:spPr>
          <a:xfrm>
            <a:off x="12127482" y="1627814"/>
            <a:ext cx="2707760" cy="1069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综合评价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C66D5CF-3E55-4A94-9A03-F9DCFB5F612E}"/>
              </a:ext>
            </a:extLst>
          </p:cNvPr>
          <p:cNvSpPr txBox="1"/>
          <p:nvPr/>
        </p:nvSpPr>
        <p:spPr>
          <a:xfrm>
            <a:off x="297109" y="1627814"/>
            <a:ext cx="2426390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成绩单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F8F567A-89F6-4FBA-84BC-EE0C97E79F79}"/>
              </a:ext>
            </a:extLst>
          </p:cNvPr>
          <p:cNvSpPr/>
          <p:nvPr/>
        </p:nvSpPr>
        <p:spPr>
          <a:xfrm>
            <a:off x="672259" y="8707416"/>
            <a:ext cx="14492979" cy="3595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荣获奖励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 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获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U21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博士生演讲比赛交大第一名，并代表交大参加全球</a:t>
            </a:r>
            <a:r>
              <a:rPr kumimoji="1"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U21</a:t>
            </a:r>
            <a:r>
              <a:rPr kumimoji="1"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比赛</a:t>
            </a:r>
            <a:endParaRPr kumimoji="1" lang="en-US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 获上海交通大学光华奖学金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85800" indent="-685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kumimoji="1"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 获交大首届博士生学术英语演讲比赛一等奖</a:t>
            </a:r>
            <a:endParaRPr kumimoji="1"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674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CB1151FB-59D1-4145-A18F-63179293C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03" y="8743679"/>
            <a:ext cx="7220327" cy="398654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E86E5827-C3F4-41ED-8D70-BE8D7A26B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75" y="2853222"/>
            <a:ext cx="6638817" cy="56747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D2E4137-31F7-428E-987E-A3B48AFC08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12446" y="8654524"/>
            <a:ext cx="6472841" cy="426712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0DEC895-690B-43C4-B0F2-4E8642832B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00325" y="2807396"/>
            <a:ext cx="6882974" cy="577238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E45098D3-5964-4204-9DAB-58CD36B435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4921" y="2896358"/>
            <a:ext cx="6350367" cy="5336287"/>
          </a:xfrm>
          <a:prstGeom prst="rect">
            <a:avLst/>
          </a:prstGeom>
        </p:spPr>
      </p:pic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8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">
            <a:extLst>
              <a:ext uri="{FF2B5EF4-FFF2-40B4-BE49-F238E27FC236}">
                <a16:creationId xmlns:a16="http://schemas.microsoft.com/office/drawing/2014/main" id="{6C267384-73AE-48F1-992C-2F08DFE08DEB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级博士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1EFAD7C-9E88-429A-BEBA-E0966F9B0E28}"/>
              </a:ext>
            </a:extLst>
          </p:cNvPr>
          <p:cNvSpPr/>
          <p:nvPr/>
        </p:nvSpPr>
        <p:spPr>
          <a:xfrm>
            <a:off x="2793994" y="1715442"/>
            <a:ext cx="1580978" cy="1069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明审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1E49478-597A-4D36-A92B-055FE4C1D8E0}"/>
              </a:ext>
            </a:extLst>
          </p:cNvPr>
          <p:cNvSpPr txBox="1"/>
          <p:nvPr/>
        </p:nvSpPr>
        <p:spPr>
          <a:xfrm>
            <a:off x="18653725" y="1696471"/>
            <a:ext cx="1976173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盲审</a:t>
            </a:r>
            <a:r>
              <a:rPr kumimoji="1" lang="en-US" altLang="zh-CN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AF0F67F-0C90-4CAE-993F-5F6546B91898}"/>
              </a:ext>
            </a:extLst>
          </p:cNvPr>
          <p:cNvSpPr txBox="1"/>
          <p:nvPr/>
        </p:nvSpPr>
        <p:spPr>
          <a:xfrm>
            <a:off x="10517619" y="1750097"/>
            <a:ext cx="1904573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盲审</a:t>
            </a:r>
            <a:r>
              <a:rPr kumimoji="1" lang="en-US" altLang="zh-CN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kumimoji="1" lang="en-US" altLang="zh-CN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0E5E377-5A49-4917-B273-6663730C31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981107" y="8654524"/>
            <a:ext cx="6993538" cy="348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88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22A21D4-FAA7-41A7-A7E2-4E3D0BE1C9F6}"/>
              </a:ext>
            </a:extLst>
          </p:cNvPr>
          <p:cNvSpPr/>
          <p:nvPr/>
        </p:nvSpPr>
        <p:spPr>
          <a:xfrm>
            <a:off x="11990531" y="1874702"/>
            <a:ext cx="2648227" cy="1069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答辩记录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0C6153A8-A837-4D7F-9C76-C7C0279F113F}"/>
              </a:ext>
            </a:extLst>
          </p:cNvPr>
          <p:cNvSpPr/>
          <p:nvPr/>
        </p:nvSpPr>
        <p:spPr>
          <a:xfrm>
            <a:off x="149626" y="1906205"/>
            <a:ext cx="5165606" cy="1069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评阅意见反馈表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">
            <a:extLst>
              <a:ext uri="{FF2B5EF4-FFF2-40B4-BE49-F238E27FC236}">
                <a16:creationId xmlns:a16="http://schemas.microsoft.com/office/drawing/2014/main" id="{EB49CFAE-24E4-463E-8CF7-F9ED6A482201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级博士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1119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8E70FB9A-69C0-4DBF-AA19-83F0C277A4C5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43533E7-31A3-4C17-8631-80D65ECDAC63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C403E928-2CCD-4F83-B02A-77AE5705EF3C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等腰三角形 20">
                <a:extLst>
                  <a:ext uri="{FF2B5EF4-FFF2-40B4-BE49-F238E27FC236}">
                    <a16:creationId xmlns:a16="http://schemas.microsoft.com/office/drawing/2014/main" id="{A882024D-D104-4AD3-89F7-4A65C74EB090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39A42528-50BF-4B10-A986-28A6E010DE4E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">
            <a:extLst>
              <a:ext uri="{FF2B5EF4-FFF2-40B4-BE49-F238E27FC236}">
                <a16:creationId xmlns:a16="http://schemas.microsoft.com/office/drawing/2014/main" id="{04974FFC-2B25-47B3-B910-E4A3294B9FD2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22A21D4-FAA7-41A7-A7E2-4E3D0BE1C9F6}"/>
              </a:ext>
            </a:extLst>
          </p:cNvPr>
          <p:cNvSpPr/>
          <p:nvPr/>
        </p:nvSpPr>
        <p:spPr>
          <a:xfrm>
            <a:off x="149626" y="1906205"/>
            <a:ext cx="3625115" cy="1069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答辩决议书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F55B41E6-5915-4BC9-B41C-AA38FBF4784E}"/>
              </a:ext>
            </a:extLst>
          </p:cNvPr>
          <p:cNvSpPr txBox="1"/>
          <p:nvPr/>
        </p:nvSpPr>
        <p:spPr>
          <a:xfrm>
            <a:off x="11212284" y="1874767"/>
            <a:ext cx="3284786" cy="1069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答辩表决票</a:t>
            </a:r>
            <a:endParaRPr kumimoji="1" lang="en-US" altLang="zh-CN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">
            <a:extLst>
              <a:ext uri="{FF2B5EF4-FFF2-40B4-BE49-F238E27FC236}">
                <a16:creationId xmlns:a16="http://schemas.microsoft.com/office/drawing/2014/main" id="{F5BAE63F-F93A-4656-9A53-1EB99FA53516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级博士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174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2" name="Picture" descr="Picture"/>
          <p:cNvPicPr>
            <a:picLocks noChangeAspect="1"/>
          </p:cNvPicPr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8623532" y="12064757"/>
            <a:ext cx="5495393" cy="139415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C33E5ED0-105B-49CD-9562-FFD7F1E5D12E}"/>
              </a:ext>
            </a:extLst>
          </p:cNvPr>
          <p:cNvGrpSpPr/>
          <p:nvPr/>
        </p:nvGrpSpPr>
        <p:grpSpPr>
          <a:xfrm>
            <a:off x="149626" y="458802"/>
            <a:ext cx="24234375" cy="1265732"/>
            <a:chOff x="-762675" y="741435"/>
            <a:chExt cx="24705421" cy="126573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144D3387-490D-403F-A5A8-FF146FCD58D8}"/>
                </a:ext>
              </a:extLst>
            </p:cNvPr>
            <p:cNvGrpSpPr/>
            <p:nvPr/>
          </p:nvGrpSpPr>
          <p:grpSpPr>
            <a:xfrm>
              <a:off x="-762675" y="741435"/>
              <a:ext cx="12088570" cy="1265732"/>
              <a:chOff x="-762675" y="467126"/>
              <a:chExt cx="12088570" cy="1540041"/>
            </a:xfrm>
          </p:grpSpPr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78C3E63F-58CE-4E2A-85F8-A70C1208AF65}"/>
                  </a:ext>
                </a:extLst>
              </p:cNvPr>
              <p:cNvSpPr/>
              <p:nvPr/>
            </p:nvSpPr>
            <p:spPr>
              <a:xfrm>
                <a:off x="-762675" y="467126"/>
                <a:ext cx="11542008" cy="1540041"/>
              </a:xfrm>
              <a:prstGeom prst="rect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等腰三角形 21">
                <a:extLst>
                  <a:ext uri="{FF2B5EF4-FFF2-40B4-BE49-F238E27FC236}">
                    <a16:creationId xmlns:a16="http://schemas.microsoft.com/office/drawing/2014/main" id="{33251CD2-0E54-4AAC-99C0-1A5502B939CB}"/>
                  </a:ext>
                </a:extLst>
              </p:cNvPr>
              <p:cNvSpPr/>
              <p:nvPr/>
            </p:nvSpPr>
            <p:spPr>
              <a:xfrm>
                <a:off x="10229382" y="467126"/>
                <a:ext cx="1096513" cy="1540041"/>
              </a:xfrm>
              <a:prstGeom prst="triangle">
                <a:avLst/>
              </a:prstGeom>
              <a:solidFill>
                <a:srgbClr val="1242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1F462A56-C3C6-41BF-B85B-7682FAE8A925}"/>
                </a:ext>
              </a:extLst>
            </p:cNvPr>
            <p:cNvSpPr/>
            <p:nvPr/>
          </p:nvSpPr>
          <p:spPr>
            <a:xfrm>
              <a:off x="10744959" y="1961448"/>
              <a:ext cx="13197787" cy="45719"/>
            </a:xfrm>
            <a:prstGeom prst="rect">
              <a:avLst/>
            </a:prstGeom>
            <a:solidFill>
              <a:srgbClr val="1242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">
            <a:extLst>
              <a:ext uri="{FF2B5EF4-FFF2-40B4-BE49-F238E27FC236}">
                <a16:creationId xmlns:a16="http://schemas.microsoft.com/office/drawing/2014/main" id="{08CCCBAC-6AAB-4C92-8CDD-B5829AF4F19A}"/>
              </a:ext>
            </a:extLst>
          </p:cNvPr>
          <p:cNvSpPr txBox="1">
            <a:spLocks/>
          </p:cNvSpPr>
          <p:nvPr/>
        </p:nvSpPr>
        <p:spPr>
          <a:xfrm>
            <a:off x="1212892" y="716889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6000" b="1" spc="51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审核学位申请</a:t>
            </a:r>
            <a:endParaRPr kumimoji="1"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7094FF9-EC48-4FFC-AE7D-C868251DF286}"/>
              </a:ext>
            </a:extLst>
          </p:cNvPr>
          <p:cNvSpPr txBox="1"/>
          <p:nvPr/>
        </p:nvSpPr>
        <p:spPr>
          <a:xfrm>
            <a:off x="954028" y="1565548"/>
            <a:ext cx="3290411" cy="988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4400" b="1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学院审核</a:t>
            </a:r>
            <a:endParaRPr kumimoji="1"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">
            <a:extLst>
              <a:ext uri="{FF2B5EF4-FFF2-40B4-BE49-F238E27FC236}">
                <a16:creationId xmlns:a16="http://schemas.microsoft.com/office/drawing/2014/main" id="{EF57A5D1-380F-4FB1-B1BF-B9005B286D10}"/>
              </a:ext>
            </a:extLst>
          </p:cNvPr>
          <p:cNvSpPr txBox="1">
            <a:spLocks/>
          </p:cNvSpPr>
          <p:nvPr/>
        </p:nvSpPr>
        <p:spPr>
          <a:xfrm>
            <a:off x="12305660" y="696585"/>
            <a:ext cx="10777639" cy="93122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6763"/>
              </a:lnSpc>
            </a:pP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申请人：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级博士</a:t>
            </a:r>
            <a:r>
              <a:rPr kumimoji="1" lang="en-US" altLang="zh-CN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4800" b="1" spc="518" dirty="0">
                <a:solidFill>
                  <a:srgbClr val="1242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endParaRPr kumimoji="1" lang="zh-CN" altLang="en-US" sz="4800" b="1" dirty="0">
              <a:solidFill>
                <a:srgbClr val="1242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表格 2">
            <a:extLst>
              <a:ext uri="{FF2B5EF4-FFF2-40B4-BE49-F238E27FC236}">
                <a16:creationId xmlns:a16="http://schemas.microsoft.com/office/drawing/2014/main" id="{292AA396-23A6-4F9D-9CD3-0BF5682A65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692276"/>
              </p:ext>
            </p:extLst>
          </p:nvPr>
        </p:nvGraphicFramePr>
        <p:xfrm>
          <a:off x="954028" y="2689192"/>
          <a:ext cx="21601172" cy="952842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647422">
                  <a:extLst>
                    <a:ext uri="{9D8B030D-6E8A-4147-A177-3AD203B41FA5}">
                      <a16:colId xmlns:a16="http://schemas.microsoft.com/office/drawing/2014/main" val="1257599919"/>
                    </a:ext>
                  </a:extLst>
                </a:gridCol>
                <a:gridCol w="10953750">
                  <a:extLst>
                    <a:ext uri="{9D8B030D-6E8A-4147-A177-3AD203B41FA5}">
                      <a16:colId xmlns:a16="http://schemas.microsoft.com/office/drawing/2014/main" val="3398088905"/>
                    </a:ext>
                  </a:extLst>
                </a:gridCol>
              </a:tblGrid>
              <a:tr h="11376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学院要求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FFFF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姓名</a:t>
                      </a: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845606"/>
                  </a:ext>
                </a:extLst>
              </a:tr>
              <a:tr h="97235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完成学业规定课程修读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14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16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2867142"/>
                  </a:ext>
                </a:extLst>
              </a:tr>
              <a:tr h="134007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学术交流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级及以后要求高水平国际学术会议上作学术交流至少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次）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2019.11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 旧金山，参加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AGU fall meeting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，墙报展示</a:t>
                      </a:r>
                      <a:endParaRPr lang="en-US" altLang="zh-CN" sz="2800" b="1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2020.2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 美国圣地亚哥 参加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AGU ocean science meeting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，口头报告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1089620"/>
                  </a:ext>
                </a:extLst>
              </a:tr>
              <a:tr h="8049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完成博士资格考试、论文开题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2020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月、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28477805"/>
                  </a:ext>
                </a:extLst>
              </a:tr>
              <a:tr h="8878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年度考核达标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2022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1598466"/>
                  </a:ext>
                </a:extLst>
              </a:tr>
              <a:tr h="141783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达到学术论文发表要求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篇或多篇累计影响因子≥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或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级及之后新标准：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类期刊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/2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篇</a:t>
                      </a:r>
                      <a:r>
                        <a:rPr lang="en-US" altLang="zh-CN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B</a:t>
                      </a:r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类期刊）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√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altLang="zh-CN" sz="2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 12</a:t>
                      </a:r>
                      <a:r>
                        <a:rPr lang="zh-CN" altLang="en-US" sz="2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篇（一作</a:t>
                      </a:r>
                      <a:r>
                        <a:rPr lang="en-US" altLang="zh-CN" sz="2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SCI</a:t>
                      </a:r>
                      <a:r>
                        <a:rPr lang="zh-CN" altLang="en-US" sz="2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三篇，影响因子</a:t>
                      </a:r>
                      <a:r>
                        <a:rPr lang="en-US" altLang="zh-CN" sz="2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10.7</a:t>
                      </a:r>
                      <a:r>
                        <a:rPr lang="zh-CN" altLang="en-US" sz="2800" b="1" kern="12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9374771"/>
                  </a:ext>
                </a:extLst>
              </a:tr>
              <a:tr h="117489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rgbClr val="1242BD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完成学位论文评审、论文答辩</a:t>
                      </a:r>
                      <a:endParaRPr lang="en-US" altLang="zh-CN" sz="2800" b="1" dirty="0">
                        <a:solidFill>
                          <a:srgbClr val="1242BD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en-US" altLang="zh-CN" sz="2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（已于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2023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</a:t>
                      </a:r>
                      <a:r>
                        <a:rPr lang="zh-CN" altLang="en-US" sz="2800" b="1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月完成）</a:t>
                      </a:r>
                      <a:endParaRPr lang="en-US" altLang="zh-CN" sz="2800" b="1" dirty="0">
                        <a:solidFill>
                          <a:srgbClr val="C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8077225"/>
                  </a:ext>
                </a:extLst>
              </a:tr>
              <a:tr h="113763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800" b="1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结论：已达到学院授予博士学位的要求</a:t>
                      </a:r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altLang="zh-CN" sz="2800" b="1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solidFill>
                      <a:srgbClr val="1242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783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71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26819</TotalTime>
  <Words>876</Words>
  <Application>Microsoft Office PowerPoint</Application>
  <PresentationFormat>自定义</PresentationFormat>
  <Paragraphs>187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等线</vt:lpstr>
      <vt:lpstr>微软雅黑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奚颖</dc:creator>
  <cp:lastModifiedBy>xiyingsophie</cp:lastModifiedBy>
  <cp:revision>1303</cp:revision>
  <cp:lastPrinted>2020-04-02T03:08:20Z</cp:lastPrinted>
  <dcterms:modified xsi:type="dcterms:W3CDTF">2023-02-13T06:14:48Z</dcterms:modified>
</cp:coreProperties>
</file>