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notesMasterIdLst>
    <p:notesMasterId r:id="rId9"/>
  </p:notesMasterIdLst>
  <p:sldIdLst>
    <p:sldId id="11088235" r:id="rId2"/>
    <p:sldId id="11088236" r:id="rId3"/>
    <p:sldId id="11088124" r:id="rId4"/>
    <p:sldId id="11088128" r:id="rId5"/>
    <p:sldId id="11088127" r:id="rId6"/>
    <p:sldId id="11088123" r:id="rId7"/>
    <p:sldId id="11088228" r:id="rId8"/>
  </p:sldIdLst>
  <p:sldSz cx="24384000" cy="13716000"/>
  <p:notesSz cx="6797675" cy="98742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5F"/>
    <a:srgbClr val="FFFFFF"/>
    <a:srgbClr val="1242BD"/>
    <a:srgbClr val="D9D9D9"/>
    <a:srgbClr val="C6D9F1"/>
    <a:srgbClr val="5E7FD2"/>
    <a:srgbClr val="456BCB"/>
    <a:srgbClr val="FDFBB0"/>
    <a:srgbClr val="FCF980"/>
    <a:srgbClr val="A2C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02" autoAdjust="0"/>
    <p:restoredTop sz="90557" autoAdjust="0"/>
  </p:normalViewPr>
  <p:slideViewPr>
    <p:cSldViewPr snapToGrid="0" snapToObjects="1">
      <p:cViewPr varScale="1">
        <p:scale>
          <a:sx n="34" d="100"/>
          <a:sy n="34" d="100"/>
        </p:scale>
        <p:origin x="304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36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A2821-9969-4138-B96C-F4C100C6831A}" type="datetimeFigureOut">
              <a:rPr lang="en-US" smtClean="0"/>
              <a:t>12/2/2022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5"/>
            <a:ext cx="5438140" cy="38879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36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4E10D-55D1-41A2-BE77-473E47D70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9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05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1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90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71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63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33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280815" y="639336"/>
            <a:ext cx="11696500" cy="10513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54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申请硕士学位人员一览表（月）</a:t>
            </a:r>
            <a:endParaRPr kumimoji="1"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F6BEF36-F050-4532-90FB-5C9AF2A02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80044"/>
              </p:ext>
            </p:extLst>
          </p:nvPr>
        </p:nvGraphicFramePr>
        <p:xfrm>
          <a:off x="541434" y="2910723"/>
          <a:ext cx="23301132" cy="75147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9670">
                  <a:extLst>
                    <a:ext uri="{9D8B030D-6E8A-4147-A177-3AD203B41FA5}">
                      <a16:colId xmlns:a16="http://schemas.microsoft.com/office/drawing/2014/main" val="2815342989"/>
                    </a:ext>
                  </a:extLst>
                </a:gridCol>
                <a:gridCol w="1418144">
                  <a:extLst>
                    <a:ext uri="{9D8B030D-6E8A-4147-A177-3AD203B41FA5}">
                      <a16:colId xmlns:a16="http://schemas.microsoft.com/office/drawing/2014/main" val="2350517241"/>
                    </a:ext>
                  </a:extLst>
                </a:gridCol>
                <a:gridCol w="2144101">
                  <a:extLst>
                    <a:ext uri="{9D8B030D-6E8A-4147-A177-3AD203B41FA5}">
                      <a16:colId xmlns:a16="http://schemas.microsoft.com/office/drawing/2014/main" val="1148799236"/>
                    </a:ext>
                  </a:extLst>
                </a:gridCol>
                <a:gridCol w="1789563">
                  <a:extLst>
                    <a:ext uri="{9D8B030D-6E8A-4147-A177-3AD203B41FA5}">
                      <a16:colId xmlns:a16="http://schemas.microsoft.com/office/drawing/2014/main" val="2912940600"/>
                    </a:ext>
                  </a:extLst>
                </a:gridCol>
                <a:gridCol w="1637618">
                  <a:extLst>
                    <a:ext uri="{9D8B030D-6E8A-4147-A177-3AD203B41FA5}">
                      <a16:colId xmlns:a16="http://schemas.microsoft.com/office/drawing/2014/main" val="2917102779"/>
                    </a:ext>
                  </a:extLst>
                </a:gridCol>
                <a:gridCol w="4929740">
                  <a:extLst>
                    <a:ext uri="{9D8B030D-6E8A-4147-A177-3AD203B41FA5}">
                      <a16:colId xmlns:a16="http://schemas.microsoft.com/office/drawing/2014/main" val="1236764971"/>
                    </a:ext>
                  </a:extLst>
                </a:gridCol>
                <a:gridCol w="2234619">
                  <a:extLst>
                    <a:ext uri="{9D8B030D-6E8A-4147-A177-3AD203B41FA5}">
                      <a16:colId xmlns:a16="http://schemas.microsoft.com/office/drawing/2014/main" val="1392343252"/>
                    </a:ext>
                  </a:extLst>
                </a:gridCol>
                <a:gridCol w="964266">
                  <a:extLst>
                    <a:ext uri="{9D8B030D-6E8A-4147-A177-3AD203B41FA5}">
                      <a16:colId xmlns:a16="http://schemas.microsoft.com/office/drawing/2014/main" val="425283557"/>
                    </a:ext>
                  </a:extLst>
                </a:gridCol>
                <a:gridCol w="1180734">
                  <a:extLst>
                    <a:ext uri="{9D8B030D-6E8A-4147-A177-3AD203B41FA5}">
                      <a16:colId xmlns:a16="http://schemas.microsoft.com/office/drawing/2014/main" val="4086579592"/>
                    </a:ext>
                  </a:extLst>
                </a:gridCol>
                <a:gridCol w="1042982">
                  <a:extLst>
                    <a:ext uri="{9D8B030D-6E8A-4147-A177-3AD203B41FA5}">
                      <a16:colId xmlns:a16="http://schemas.microsoft.com/office/drawing/2014/main" val="4085975573"/>
                    </a:ext>
                  </a:extLst>
                </a:gridCol>
                <a:gridCol w="1456239">
                  <a:extLst>
                    <a:ext uri="{9D8B030D-6E8A-4147-A177-3AD203B41FA5}">
                      <a16:colId xmlns:a16="http://schemas.microsoft.com/office/drawing/2014/main" val="653927960"/>
                    </a:ext>
                  </a:extLst>
                </a:gridCol>
                <a:gridCol w="1333456">
                  <a:extLst>
                    <a:ext uri="{9D8B030D-6E8A-4147-A177-3AD203B41FA5}">
                      <a16:colId xmlns:a16="http://schemas.microsoft.com/office/drawing/2014/main" val="2677979852"/>
                    </a:ext>
                  </a:extLst>
                </a:gridCol>
              </a:tblGrid>
              <a:tr h="214935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学号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专业代码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学生类别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导师</a:t>
                      </a:r>
                      <a:endParaRPr lang="en-US" altLang="zh-CN" sz="3200" b="1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论文题目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论文答辩日期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重复率检测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去除引用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去除本人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评审</a:t>
                      </a:r>
                      <a:r>
                        <a:rPr lang="en-US" altLang="zh-CN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评审</a:t>
                      </a:r>
                      <a:r>
                        <a:rPr lang="en-US" altLang="zh-CN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18020035"/>
                  </a:ext>
                </a:extLst>
              </a:tr>
              <a:tr h="1788469"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17740199"/>
                  </a:ext>
                </a:extLst>
              </a:tr>
              <a:tr h="1788469"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32732861"/>
                  </a:ext>
                </a:extLst>
              </a:tr>
              <a:tr h="1788469"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46016765"/>
                  </a:ext>
                </a:extLst>
              </a:tr>
            </a:tbl>
          </a:graphicData>
        </a:graphic>
      </p:graphicFrame>
      <p:sp>
        <p:nvSpPr>
          <p:cNvPr id="10" name="文本">
            <a:extLst>
              <a:ext uri="{FF2B5EF4-FFF2-40B4-BE49-F238E27FC236}">
                <a16:creationId xmlns:a16="http://schemas.microsoft.com/office/drawing/2014/main" id="{61BB04D7-06A4-4B3B-95C4-35CAE557641A}"/>
              </a:ext>
            </a:extLst>
          </p:cNvPr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822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1085186" y="656598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审核学位申请（硕士）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937044"/>
              </p:ext>
            </p:extLst>
          </p:nvPr>
        </p:nvGraphicFramePr>
        <p:xfrm>
          <a:off x="1085186" y="1775532"/>
          <a:ext cx="21845048" cy="1052113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4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0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8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1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        姓名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学院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kumimoji="1" lang="en-US" altLang="zh-CN" sz="3200" b="1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kumimoji="1" lang="en-US" altLang="zh-CN" sz="3200" b="1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kumimoji="1" lang="en-US" altLang="zh-CN" sz="3200" b="1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95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完成学业规定课程修读（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634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GPA2.7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以上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GPA3.17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89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完成论文开题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81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中期考核达标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26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达到学术论文发表要求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日录用一篇中文核心期刊，环境化学期刊）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689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完成学位论文评审、答辩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5046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结论：已完成学院授予硕士学位的要求</a:t>
                      </a:r>
                      <a:endParaRPr lang="en-US" altLang="zh-CN" sz="32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文本"/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336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申请人：**级硕士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7A0D6AC-E707-4B6D-AE23-87D9EB59E1DC}"/>
              </a:ext>
            </a:extLst>
          </p:cNvPr>
          <p:cNvSpPr txBox="1"/>
          <p:nvPr/>
        </p:nvSpPr>
        <p:spPr>
          <a:xfrm>
            <a:off x="877947" y="1906205"/>
            <a:ext cx="23113624" cy="1054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  <a:endParaRPr kumimoji="1" lang="en-US" altLang="zh-CN" sz="54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   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		</a:t>
            </a: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申请学科：海洋科学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学习经历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学士学位：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**大学，**学士，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硕士学位：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月开题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–2021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月中期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-2022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月录用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-2022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月答辩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ACF9D67-F848-4025-839C-BEEEF3F1AAA1}"/>
              </a:ext>
            </a:extLst>
          </p:cNvPr>
          <p:cNvSpPr txBox="1"/>
          <p:nvPr/>
        </p:nvSpPr>
        <p:spPr>
          <a:xfrm>
            <a:off x="9188627" y="1950656"/>
            <a:ext cx="14866621" cy="526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学位论文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《XXX》</a:t>
            </a:r>
            <a:endParaRPr kumimoji="1" lang="en-US" altLang="zh-CN" sz="32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在校期间发表的代表性学术论文</a:t>
            </a:r>
            <a:br>
              <a:rPr kumimoji="1" lang="en-US" altLang="zh-CN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Tropical oceanic </a:t>
            </a:r>
            <a:r>
              <a:rPr kumimoji="1" lang="en-US" altLang="zh-CN" sz="32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intraseasonal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variabilities associated with central Indian Ocean mode, Climate Dynamics, 2021-09-22, 4.375, </a:t>
            </a:r>
            <a:r>
              <a:rPr kumimoji="1" lang="zh-CN" altLang="en-US" sz="32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kumimoji="1" lang="en-US" altLang="zh-CN" sz="32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kumimoji="1" lang="zh-CN" altLang="en-US" sz="32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kumimoji="1" lang="en-US" altLang="zh-CN" sz="32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32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6729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F28D6CD-5A84-4753-BA48-78A8C9964C36}"/>
              </a:ext>
            </a:extLst>
          </p:cNvPr>
          <p:cNvSpPr txBox="1"/>
          <p:nvPr/>
        </p:nvSpPr>
        <p:spPr>
          <a:xfrm>
            <a:off x="643264" y="1627814"/>
            <a:ext cx="2684940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成绩单</a:t>
            </a:r>
            <a:endParaRPr kumimoji="1" lang="en-US" altLang="zh-CN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B390D5C-5362-485D-BBDD-59661D1BAEA4}"/>
              </a:ext>
            </a:extLst>
          </p:cNvPr>
          <p:cNvSpPr txBox="1"/>
          <p:nvPr/>
        </p:nvSpPr>
        <p:spPr>
          <a:xfrm>
            <a:off x="11977315" y="1627813"/>
            <a:ext cx="304726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综合评价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">
            <a:extLst>
              <a:ext uri="{FF2B5EF4-FFF2-40B4-BE49-F238E27FC236}">
                <a16:creationId xmlns:a16="http://schemas.microsoft.com/office/drawing/2014/main" id="{B5C5F722-9ED6-564E-AD36-A65EC0B9B239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申请人：**级硕士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670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C33E5ED0-105B-49CD-9562-FFD7F1E5D12E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44D3387-490D-403F-A5A8-FF146FCD58D8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8C3E63F-58CE-4E2A-85F8-A70C1208AF65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>
                <a:extLst>
                  <a:ext uri="{FF2B5EF4-FFF2-40B4-BE49-F238E27FC236}">
                    <a16:creationId xmlns:a16="http://schemas.microsoft.com/office/drawing/2014/main" id="{33251CD2-0E54-4AAC-99C0-1A5502B939CB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1F462A56-C3C6-41BF-B85B-7682FAE8A925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>
            <a:extLst>
              <a:ext uri="{FF2B5EF4-FFF2-40B4-BE49-F238E27FC236}">
                <a16:creationId xmlns:a16="http://schemas.microsoft.com/office/drawing/2014/main" id="{08CCCBAC-6AAB-4C92-8CDD-B5829AF4F19A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7A7A243-28B2-4E4A-A149-B47DD6A6024D}"/>
              </a:ext>
            </a:extLst>
          </p:cNvPr>
          <p:cNvSpPr txBox="1"/>
          <p:nvPr/>
        </p:nvSpPr>
        <p:spPr>
          <a:xfrm>
            <a:off x="542698" y="1654021"/>
            <a:ext cx="366735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论文评审</a:t>
            </a:r>
            <a:r>
              <a:rPr kumimoji="1" lang="en-US" altLang="zh-CN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kumimoji="1" lang="en-US" altLang="zh-CN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">
            <a:extLst>
              <a:ext uri="{FF2B5EF4-FFF2-40B4-BE49-F238E27FC236}">
                <a16:creationId xmlns:a16="http://schemas.microsoft.com/office/drawing/2014/main" id="{A3F066DD-F7B3-4E6D-B0CE-2E1B2252341D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申请人：**级硕士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0ABE04-F765-4280-827D-80ED54C86D28}"/>
              </a:ext>
            </a:extLst>
          </p:cNvPr>
          <p:cNvSpPr txBox="1"/>
          <p:nvPr/>
        </p:nvSpPr>
        <p:spPr>
          <a:xfrm>
            <a:off x="12007709" y="1658152"/>
            <a:ext cx="366735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论文评审</a:t>
            </a:r>
            <a:r>
              <a:rPr kumimoji="1" lang="en-US" altLang="zh-CN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1" lang="en-US" altLang="zh-CN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791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C33E5ED0-105B-49CD-9562-FFD7F1E5D12E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44D3387-490D-403F-A5A8-FF146FCD58D8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8C3E63F-58CE-4E2A-85F8-A70C1208AF65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>
                <a:extLst>
                  <a:ext uri="{FF2B5EF4-FFF2-40B4-BE49-F238E27FC236}">
                    <a16:creationId xmlns:a16="http://schemas.microsoft.com/office/drawing/2014/main" id="{33251CD2-0E54-4AAC-99C0-1A5502B939CB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1F462A56-C3C6-41BF-B85B-7682FAE8A925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>
            <a:extLst>
              <a:ext uri="{FF2B5EF4-FFF2-40B4-BE49-F238E27FC236}">
                <a16:creationId xmlns:a16="http://schemas.microsoft.com/office/drawing/2014/main" id="{08CCCBAC-6AAB-4C92-8CDD-B5829AF4F19A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7A7A243-28B2-4E4A-A149-B47DD6A6024D}"/>
              </a:ext>
            </a:extLst>
          </p:cNvPr>
          <p:cNvSpPr txBox="1"/>
          <p:nvPr/>
        </p:nvSpPr>
        <p:spPr>
          <a:xfrm>
            <a:off x="542698" y="1654021"/>
            <a:ext cx="20778810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论文答辩决议书</a:t>
            </a:r>
            <a:endParaRPr kumimoji="1" lang="en-US" altLang="zh-CN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">
            <a:extLst>
              <a:ext uri="{FF2B5EF4-FFF2-40B4-BE49-F238E27FC236}">
                <a16:creationId xmlns:a16="http://schemas.microsoft.com/office/drawing/2014/main" id="{012500F7-A74B-463F-BC11-6331133D1962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申请人：**级硕士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8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C33E5ED0-105B-49CD-9562-FFD7F1E5D12E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44D3387-490D-403F-A5A8-FF146FCD58D8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8C3E63F-58CE-4E2A-85F8-A70C1208AF65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>
                <a:extLst>
                  <a:ext uri="{FF2B5EF4-FFF2-40B4-BE49-F238E27FC236}">
                    <a16:creationId xmlns:a16="http://schemas.microsoft.com/office/drawing/2014/main" id="{33251CD2-0E54-4AAC-99C0-1A5502B939CB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1F462A56-C3C6-41BF-B85B-7682FAE8A925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>
            <a:extLst>
              <a:ext uri="{FF2B5EF4-FFF2-40B4-BE49-F238E27FC236}">
                <a16:creationId xmlns:a16="http://schemas.microsoft.com/office/drawing/2014/main" id="{08CCCBAC-6AAB-4C92-8CDD-B5829AF4F19A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AAD0D92D-AD0D-40F5-9B2B-8DEBB5A7A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983849"/>
              </p:ext>
            </p:extLst>
          </p:nvPr>
        </p:nvGraphicFramePr>
        <p:xfrm>
          <a:off x="1212892" y="2728356"/>
          <a:ext cx="21399458" cy="936839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036008">
                  <a:extLst>
                    <a:ext uri="{9D8B030D-6E8A-4147-A177-3AD203B41FA5}">
                      <a16:colId xmlns:a16="http://schemas.microsoft.com/office/drawing/2014/main" val="1257599919"/>
                    </a:ext>
                  </a:extLst>
                </a:gridCol>
                <a:gridCol w="12363450">
                  <a:extLst>
                    <a:ext uri="{9D8B030D-6E8A-4147-A177-3AD203B41FA5}">
                      <a16:colId xmlns:a16="http://schemas.microsoft.com/office/drawing/2014/main" val="2774271043"/>
                    </a:ext>
                  </a:extLst>
                </a:gridCol>
              </a:tblGrid>
              <a:tr h="94829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学院要求</a:t>
                      </a:r>
                      <a:endParaRPr lang="en-US" altLang="zh-CN" sz="32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BF75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**姓名</a:t>
                      </a:r>
                      <a:endParaRPr kumimoji="1" lang="en-US" altLang="zh-CN" sz="3200" b="1" dirty="0">
                        <a:solidFill>
                          <a:srgbClr val="FBF7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845606"/>
                  </a:ext>
                </a:extLst>
              </a:tr>
              <a:tr h="11932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完成学业规定课程修读（</a:t>
                      </a:r>
                      <a:r>
                        <a:rPr lang="en-US" altLang="zh-CN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学分）</a:t>
                      </a:r>
                      <a:endParaRPr lang="en-US" altLang="zh-CN" sz="32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2867142"/>
                  </a:ext>
                </a:extLst>
              </a:tr>
              <a:tr h="11932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GPA2.7</a:t>
                      </a:r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以上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en-US" altLang="zh-CN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GPA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3.73</a:t>
                      </a:r>
                      <a:endParaRPr lang="zh-CN" altLang="en-US" sz="3200" b="1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477805"/>
                  </a:ext>
                </a:extLst>
              </a:tr>
              <a:tr h="11932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完成论文开题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740794"/>
                  </a:ext>
                </a:extLst>
              </a:tr>
              <a:tr h="11932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中期考核达标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598466"/>
                  </a:ext>
                </a:extLst>
              </a:tr>
              <a:tr h="11932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达到学术论文发表要求</a:t>
                      </a:r>
                      <a:endParaRPr lang="en-US" altLang="zh-CN" sz="32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以第一作者发表（或录用）一篇中文核心期刊</a:t>
                      </a:r>
                      <a:endParaRPr lang="en-US" altLang="zh-CN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（已发表一篇英文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SCI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Microbial Ecology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74771"/>
                  </a:ext>
                </a:extLst>
              </a:tr>
              <a:tr h="11932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完成学位论文评审、答辩</a:t>
                      </a:r>
                      <a:endParaRPr lang="en-US" altLang="zh-CN" sz="32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3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08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r>
                        <a:rPr lang="zh-CN" altLang="en-US" sz="32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077225"/>
                  </a:ext>
                </a:extLst>
              </a:tr>
              <a:tr h="89932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结论：已完成学院授予硕士学位的要求</a:t>
                      </a:r>
                      <a:endParaRPr lang="en-US" altLang="zh-CN" sz="32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4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5783356"/>
                  </a:ext>
                </a:extLst>
              </a:tr>
            </a:tbl>
          </a:graphicData>
        </a:graphic>
      </p:graphicFrame>
      <p:sp>
        <p:nvSpPr>
          <p:cNvPr id="20" name="文本框 19">
            <a:extLst>
              <a:ext uri="{FF2B5EF4-FFF2-40B4-BE49-F238E27FC236}">
                <a16:creationId xmlns:a16="http://schemas.microsoft.com/office/drawing/2014/main" id="{37094FF9-EC48-4FFC-AE7D-C868251DF286}"/>
              </a:ext>
            </a:extLst>
          </p:cNvPr>
          <p:cNvSpPr txBox="1"/>
          <p:nvPr/>
        </p:nvSpPr>
        <p:spPr>
          <a:xfrm>
            <a:off x="1097714" y="1627814"/>
            <a:ext cx="303870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学院审核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">
            <a:extLst>
              <a:ext uri="{FF2B5EF4-FFF2-40B4-BE49-F238E27FC236}">
                <a16:creationId xmlns:a16="http://schemas.microsoft.com/office/drawing/2014/main" id="{8671D1B9-736B-4B8F-8E84-50D3D0CFBE58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申请人：**级硕士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210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26846</TotalTime>
  <Words>452</Words>
  <Application>Microsoft Office PowerPoint</Application>
  <PresentationFormat>自定义</PresentationFormat>
  <Paragraphs>101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微软雅黑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奚颖</dc:creator>
  <cp:lastModifiedBy>xiyingsophie</cp:lastModifiedBy>
  <cp:revision>1300</cp:revision>
  <cp:lastPrinted>2020-04-02T03:08:20Z</cp:lastPrinted>
  <dcterms:modified xsi:type="dcterms:W3CDTF">2022-12-02T09:05:45Z</dcterms:modified>
</cp:coreProperties>
</file>